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60" r:id="rId4"/>
    <p:sldId id="258" r:id="rId5"/>
    <p:sldId id="265" r:id="rId6"/>
    <p:sldId id="259" r:id="rId7"/>
    <p:sldId id="261" r:id="rId8"/>
    <p:sldId id="262" r:id="rId9"/>
    <p:sldId id="263" r:id="rId10"/>
    <p:sldId id="264" r:id="rId11"/>
    <p:sldId id="269" r:id="rId12"/>
    <p:sldId id="266" r:id="rId13"/>
    <p:sldId id="267" r:id="rId14"/>
    <p:sldId id="268"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115"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PNG>
</file>

<file path=ppt/media/image12.png>
</file>

<file path=ppt/media/image13.sv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583B7F-F795-413C-9E26-FC50A01CA7B8}" type="datetimeFigureOut">
              <a:rPr lang="en-US" smtClean="0"/>
              <a:t>6/6/2021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453B4B-693F-4EBB-A612-B6AF7E46BC81}" type="slidenum">
              <a:rPr lang="en-US" smtClean="0"/>
              <a:t>‹#›</a:t>
            </a:fld>
            <a:endParaRPr lang="en-US"/>
          </a:p>
        </p:txBody>
      </p:sp>
    </p:spTree>
    <p:extLst>
      <p:ext uri="{BB962C8B-B14F-4D97-AF65-F5344CB8AC3E}">
        <p14:creationId xmlns:p14="http://schemas.microsoft.com/office/powerpoint/2010/main" val="2110778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453B4B-693F-4EBB-A612-B6AF7E46BC81}" type="slidenum">
              <a:rPr lang="en-US" smtClean="0"/>
              <a:t>3</a:t>
            </a:fld>
            <a:endParaRPr lang="en-US"/>
          </a:p>
        </p:txBody>
      </p:sp>
    </p:spTree>
    <p:extLst>
      <p:ext uri="{BB962C8B-B14F-4D97-AF65-F5344CB8AC3E}">
        <p14:creationId xmlns:p14="http://schemas.microsoft.com/office/powerpoint/2010/main" val="3362372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EE57-FAF1-472B-AAC2-05362EDE43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761E79-F7C7-4ED3-A6FB-21FE0CD97A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6C46A20-0F96-4844-BF95-FD9BA5E20F1A}"/>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5" name="Footer Placeholder 4">
            <a:extLst>
              <a:ext uri="{FF2B5EF4-FFF2-40B4-BE49-F238E27FC236}">
                <a16:creationId xmlns:a16="http://schemas.microsoft.com/office/drawing/2014/main" id="{4D187D90-C260-4783-9C02-806EDD8046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CD569E-04A2-4EDA-9A34-D281EC6F05B2}"/>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2432607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7F42E-D3AB-4E69-B5CE-756CE9AB79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8FCDAFB-2FC9-4F4E-BFC3-07F2DF8344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672A0D-4CBA-4969-A850-32F9CEC3A838}"/>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5" name="Footer Placeholder 4">
            <a:extLst>
              <a:ext uri="{FF2B5EF4-FFF2-40B4-BE49-F238E27FC236}">
                <a16:creationId xmlns:a16="http://schemas.microsoft.com/office/drawing/2014/main" id="{073785D6-B662-48F2-A3E6-1A00E336FA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A4369E-7654-47E7-94AD-A0AF76051711}"/>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115961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E15806-34E2-4242-AC77-61EF0D6B49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132D4F-25E0-4DDD-9375-585C17F0D2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9F2633-7EE0-453F-A566-BFEC386C3054}"/>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5" name="Footer Placeholder 4">
            <a:extLst>
              <a:ext uri="{FF2B5EF4-FFF2-40B4-BE49-F238E27FC236}">
                <a16:creationId xmlns:a16="http://schemas.microsoft.com/office/drawing/2014/main" id="{AEFA7BD6-300E-4D80-AA34-78C16101F5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262963-C019-459D-ACE2-8D6044312427}"/>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2213378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96789-DF57-453E-9AB6-75090C7AD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145DF1-FBE2-4675-874F-FEDBC627712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C9A684-A5D9-4B19-ADB2-512A96F59C82}"/>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5" name="Footer Placeholder 4">
            <a:extLst>
              <a:ext uri="{FF2B5EF4-FFF2-40B4-BE49-F238E27FC236}">
                <a16:creationId xmlns:a16="http://schemas.microsoft.com/office/drawing/2014/main" id="{54322935-EAB5-4411-A1CD-DE69B0865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32CABF-9BB2-4057-A217-EBE7FD0A1637}"/>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4124702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1B9D1-4EBD-4912-9E71-E0B48BF1F2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D6FCF16-151A-4B05-98E0-AF7E15F891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EC011B8-8F30-4CD3-A82C-679983E2232E}"/>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5" name="Footer Placeholder 4">
            <a:extLst>
              <a:ext uri="{FF2B5EF4-FFF2-40B4-BE49-F238E27FC236}">
                <a16:creationId xmlns:a16="http://schemas.microsoft.com/office/drawing/2014/main" id="{CDFF0B59-63E3-4114-AA72-A0FE871FD7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9D8B6F-D6C6-49E8-8ADE-1472890CED42}"/>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3348443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FC65E-B826-4478-B32C-B13380071E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B2DD77-0C27-4C65-AEF1-56367F3FA3B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F3F5796-A8FD-43D7-B141-CBDE62D267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173D4A0-CFDF-4749-9890-CB4E4CDE5959}"/>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6" name="Footer Placeholder 5">
            <a:extLst>
              <a:ext uri="{FF2B5EF4-FFF2-40B4-BE49-F238E27FC236}">
                <a16:creationId xmlns:a16="http://schemas.microsoft.com/office/drawing/2014/main" id="{2428D738-E7DD-4232-A7A9-2D9A29E67E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03F744-560A-4AC0-8A9D-D8FA90129495}"/>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3702110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A2401-78CE-41CE-9108-D117E70F6BC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4E2372A-63A9-48C8-80AE-E918B9178F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0C97F7-81CC-4120-8A27-3B457FB553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02A1C2-FD56-4230-AADF-DC35FE92DC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14C4A6-3587-49E7-9320-A302E0DCD0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95C7BB-71CC-4C62-8492-9162DFF09770}"/>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8" name="Footer Placeholder 7">
            <a:extLst>
              <a:ext uri="{FF2B5EF4-FFF2-40B4-BE49-F238E27FC236}">
                <a16:creationId xmlns:a16="http://schemas.microsoft.com/office/drawing/2014/main" id="{A4061EE1-0343-4A44-818B-4603D3823A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D2B15AB-3B33-4CBF-8A94-4722968F8259}"/>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18245366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05866-E35D-4632-8D56-5831B71251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143950F-C883-4C3D-A7CF-E7CAD0FC98C9}"/>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4" name="Footer Placeholder 3">
            <a:extLst>
              <a:ext uri="{FF2B5EF4-FFF2-40B4-BE49-F238E27FC236}">
                <a16:creationId xmlns:a16="http://schemas.microsoft.com/office/drawing/2014/main" id="{DC38E8B8-BF1C-4DC6-8DEB-DAE07FAF12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1EFD69-41AD-4670-8481-AB86276E7E89}"/>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2678801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98D537-86C8-408D-8C73-5F218AB51831}"/>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3" name="Footer Placeholder 2">
            <a:extLst>
              <a:ext uri="{FF2B5EF4-FFF2-40B4-BE49-F238E27FC236}">
                <a16:creationId xmlns:a16="http://schemas.microsoft.com/office/drawing/2014/main" id="{73B57AD9-E3F7-45A2-8921-9970728E6D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E9D360-60E3-44AF-9D68-52420D9488B3}"/>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760649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7CA02-E843-4740-BA03-FC970183F9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E446A89-1B98-4A54-9F01-552EE8D406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48E497-C79C-48EB-9D97-4265C98C3D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3495FE-A582-425E-A04A-E0F9B2D9CDEE}"/>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6" name="Footer Placeholder 5">
            <a:extLst>
              <a:ext uri="{FF2B5EF4-FFF2-40B4-BE49-F238E27FC236}">
                <a16:creationId xmlns:a16="http://schemas.microsoft.com/office/drawing/2014/main" id="{B3BD9D04-11DD-486B-AA2B-E4CACDE6BD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B37A00-056A-4066-BBAF-6CBE92CF0D06}"/>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2471104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3821-D86F-4990-8C91-A4E6C4CEBF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782E7AA-AE16-4B11-98A8-01C67F529B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F45D2EE-E399-4BF8-934A-930188336A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F6767F-4DB2-474C-BF0E-64446413D919}"/>
              </a:ext>
            </a:extLst>
          </p:cNvPr>
          <p:cNvSpPr>
            <a:spLocks noGrp="1"/>
          </p:cNvSpPr>
          <p:nvPr>
            <p:ph type="dt" sz="half" idx="10"/>
          </p:nvPr>
        </p:nvSpPr>
        <p:spPr/>
        <p:txBody>
          <a:bodyPr/>
          <a:lstStyle/>
          <a:p>
            <a:fld id="{E66AF09A-E98C-40A7-884B-4DFDBA7A962E}" type="datetimeFigureOut">
              <a:rPr lang="en-US" smtClean="0"/>
              <a:t>6/6/2021</a:t>
            </a:fld>
            <a:endParaRPr lang="en-US"/>
          </a:p>
        </p:txBody>
      </p:sp>
      <p:sp>
        <p:nvSpPr>
          <p:cNvPr id="6" name="Footer Placeholder 5">
            <a:extLst>
              <a:ext uri="{FF2B5EF4-FFF2-40B4-BE49-F238E27FC236}">
                <a16:creationId xmlns:a16="http://schemas.microsoft.com/office/drawing/2014/main" id="{90ACB998-A8FC-4B1A-9043-4FE698368F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427803-E8C7-41DD-B43C-44E46BE50C7F}"/>
              </a:ext>
            </a:extLst>
          </p:cNvPr>
          <p:cNvSpPr>
            <a:spLocks noGrp="1"/>
          </p:cNvSpPr>
          <p:nvPr>
            <p:ph type="sldNum" sz="quarter" idx="12"/>
          </p:nvPr>
        </p:nvSpPr>
        <p:spPr/>
        <p:txBody>
          <a:bodyPr/>
          <a:lstStyle/>
          <a:p>
            <a:fld id="{5A189ECF-7CF1-4FC7-85D0-06C196815407}" type="slidenum">
              <a:rPr lang="en-US" smtClean="0"/>
              <a:t>‹#›</a:t>
            </a:fld>
            <a:endParaRPr lang="en-US"/>
          </a:p>
        </p:txBody>
      </p:sp>
    </p:spTree>
    <p:extLst>
      <p:ext uri="{BB962C8B-B14F-4D97-AF65-F5344CB8AC3E}">
        <p14:creationId xmlns:p14="http://schemas.microsoft.com/office/powerpoint/2010/main" val="1603719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3F958D-1457-4CB1-92D4-5337D7C1E7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789F9CF-C6B0-4135-8DEF-1D82E1C279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96837-369F-45B6-825C-312179CB532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6AF09A-E98C-40A7-884B-4DFDBA7A962E}" type="datetimeFigureOut">
              <a:rPr lang="en-US" smtClean="0"/>
              <a:t>6/6/2021</a:t>
            </a:fld>
            <a:endParaRPr lang="en-US"/>
          </a:p>
        </p:txBody>
      </p:sp>
      <p:sp>
        <p:nvSpPr>
          <p:cNvPr id="5" name="Footer Placeholder 4">
            <a:extLst>
              <a:ext uri="{FF2B5EF4-FFF2-40B4-BE49-F238E27FC236}">
                <a16:creationId xmlns:a16="http://schemas.microsoft.com/office/drawing/2014/main" id="{3D497B54-1055-4127-95C0-C14342F011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04020A9-5E8F-44D5-A00D-3EDBB20B5A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189ECF-7CF1-4FC7-85D0-06C196815407}" type="slidenum">
              <a:rPr lang="en-US" smtClean="0"/>
              <a:t>‹#›</a:t>
            </a:fld>
            <a:endParaRPr lang="en-US"/>
          </a:p>
        </p:txBody>
      </p:sp>
    </p:spTree>
    <p:extLst>
      <p:ext uri="{BB962C8B-B14F-4D97-AF65-F5344CB8AC3E}">
        <p14:creationId xmlns:p14="http://schemas.microsoft.com/office/powerpoint/2010/main" val="2729963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CE06245-2964-450F-9EFF-CEC25A4358BE}"/>
              </a:ext>
            </a:extLst>
          </p:cNvPr>
          <p:cNvSpPr>
            <a:spLocks noGrp="1"/>
          </p:cNvSpPr>
          <p:nvPr>
            <p:ph type="ctrTitle"/>
          </p:nvPr>
        </p:nvSpPr>
        <p:spPr>
          <a:xfrm>
            <a:off x="1314824" y="735106"/>
            <a:ext cx="10053763" cy="2928470"/>
          </a:xfrm>
        </p:spPr>
        <p:txBody>
          <a:bodyPr anchor="b">
            <a:normAutofit/>
          </a:bodyPr>
          <a:lstStyle/>
          <a:p>
            <a:pPr algn="l"/>
            <a:r>
              <a:rPr lang="en-US" sz="4800">
                <a:solidFill>
                  <a:srgbClr val="FFFFFF"/>
                </a:solidFill>
              </a:rPr>
              <a:t>Analysis of the Neighborhoods in San Jose, California for Starting a new Restaurant </a:t>
            </a:r>
          </a:p>
        </p:txBody>
      </p:sp>
      <p:sp>
        <p:nvSpPr>
          <p:cNvPr id="3" name="Subtitle 2">
            <a:extLst>
              <a:ext uri="{FF2B5EF4-FFF2-40B4-BE49-F238E27FC236}">
                <a16:creationId xmlns:a16="http://schemas.microsoft.com/office/drawing/2014/main" id="{481B49AE-F948-4BD9-B095-5CBEFC4CEF3A}"/>
              </a:ext>
            </a:extLst>
          </p:cNvPr>
          <p:cNvSpPr>
            <a:spLocks noGrp="1"/>
          </p:cNvSpPr>
          <p:nvPr>
            <p:ph type="subTitle" idx="1"/>
          </p:nvPr>
        </p:nvSpPr>
        <p:spPr>
          <a:xfrm>
            <a:off x="1350682" y="4870824"/>
            <a:ext cx="10005951" cy="1458258"/>
          </a:xfrm>
        </p:spPr>
        <p:txBody>
          <a:bodyPr anchor="ctr">
            <a:normAutofit/>
          </a:bodyPr>
          <a:lstStyle/>
          <a:p>
            <a:pPr algn="l"/>
            <a:r>
              <a:rPr lang="en-US" dirty="0"/>
              <a:t>Capstone Project - The Battle of Neighborhoods</a:t>
            </a:r>
            <a:endParaRPr lang="en-US"/>
          </a:p>
        </p:txBody>
      </p:sp>
    </p:spTree>
    <p:extLst>
      <p:ext uri="{BB962C8B-B14F-4D97-AF65-F5344CB8AC3E}">
        <p14:creationId xmlns:p14="http://schemas.microsoft.com/office/powerpoint/2010/main" val="3671645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ABDE76-9D7D-4533-9EC5-F538060ADA24}"/>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Feature Extraction</a:t>
            </a:r>
          </a:p>
        </p:txBody>
      </p:sp>
      <p:sp>
        <p:nvSpPr>
          <p:cNvPr id="3" name="Content Placeholder 2">
            <a:extLst>
              <a:ext uri="{FF2B5EF4-FFF2-40B4-BE49-F238E27FC236}">
                <a16:creationId xmlns:a16="http://schemas.microsoft.com/office/drawing/2014/main" id="{03E3E9CF-9873-4F6A-82D4-A0E2996BE608}"/>
              </a:ext>
            </a:extLst>
          </p:cNvPr>
          <p:cNvSpPr>
            <a:spLocks noGrp="1"/>
          </p:cNvSpPr>
          <p:nvPr>
            <p:ph idx="1"/>
          </p:nvPr>
        </p:nvSpPr>
        <p:spPr>
          <a:xfrm>
            <a:off x="4810260" y="649480"/>
            <a:ext cx="2545884" cy="5546047"/>
          </a:xfrm>
        </p:spPr>
        <p:txBody>
          <a:bodyPr anchor="ctr">
            <a:normAutofit/>
          </a:bodyPr>
          <a:lstStyle/>
          <a:p>
            <a:pPr marL="0" indent="0">
              <a:buNone/>
            </a:pPr>
            <a:r>
              <a:rPr lang="en-US" sz="2000" dirty="0"/>
              <a:t>With the help our Foursquare API, we can extract the feature the feature of each neighborhood. First, we create a function and looped it to all the neighborhood to get the explore result. The Foursquare API will feedback us a list of interesting venues.</a:t>
            </a:r>
          </a:p>
        </p:txBody>
      </p:sp>
      <p:pic>
        <p:nvPicPr>
          <p:cNvPr id="5" name="Picture 4" descr="A picture containing text, receipt, screenshot&#10;&#10;Description automatically generated">
            <a:extLst>
              <a:ext uri="{FF2B5EF4-FFF2-40B4-BE49-F238E27FC236}">
                <a16:creationId xmlns:a16="http://schemas.microsoft.com/office/drawing/2014/main" id="{EABB6B67-B861-4778-9288-E6FC26795A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168" y="649480"/>
            <a:ext cx="3795089" cy="5692633"/>
          </a:xfrm>
          <a:prstGeom prst="rect">
            <a:avLst/>
          </a:prstGeom>
        </p:spPr>
      </p:pic>
    </p:spTree>
    <p:extLst>
      <p:ext uri="{BB962C8B-B14F-4D97-AF65-F5344CB8AC3E}">
        <p14:creationId xmlns:p14="http://schemas.microsoft.com/office/powerpoint/2010/main" val="1320987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E17E911-875F-4DE5-8699-99D9F1805A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43EE6B-5CEE-42BB-A5F6-C47BE5B21F82}"/>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Unsupervised Machine Learning</a:t>
            </a:r>
          </a:p>
        </p:txBody>
      </p:sp>
      <p:sp>
        <p:nvSpPr>
          <p:cNvPr id="3" name="Content Placeholder 2">
            <a:extLst>
              <a:ext uri="{FF2B5EF4-FFF2-40B4-BE49-F238E27FC236}">
                <a16:creationId xmlns:a16="http://schemas.microsoft.com/office/drawing/2014/main" id="{1F5BC8A5-F25B-478B-9F17-B66FEE3BF6F0}"/>
              </a:ext>
            </a:extLst>
          </p:cNvPr>
          <p:cNvSpPr>
            <a:spLocks noGrp="1"/>
          </p:cNvSpPr>
          <p:nvPr>
            <p:ph idx="1"/>
          </p:nvPr>
        </p:nvSpPr>
        <p:spPr>
          <a:xfrm>
            <a:off x="4581727" y="649480"/>
            <a:ext cx="6745915" cy="2134663"/>
          </a:xfrm>
        </p:spPr>
        <p:txBody>
          <a:bodyPr anchor="ctr">
            <a:normAutofit/>
          </a:bodyPr>
          <a:lstStyle/>
          <a:p>
            <a:pPr marL="0" indent="0">
              <a:buNone/>
            </a:pPr>
            <a:r>
              <a:rPr lang="en-US" sz="2000" dirty="0"/>
              <a:t>We will use K-means to do the unsupervised machine learning to cluster the neighborhood to different group, which have some special features. For the number K, we will use the K-mean model to loop through different k and get the number of k vs Silhouette score plot. Then we can decide which K to use with the highest Silhouette score. The result is in below:</a:t>
            </a:r>
          </a:p>
        </p:txBody>
      </p:sp>
      <p:pic>
        <p:nvPicPr>
          <p:cNvPr id="7" name="Picture 6" descr="Chart, line chart&#10;&#10;Description automatically generated">
            <a:extLst>
              <a:ext uri="{FF2B5EF4-FFF2-40B4-BE49-F238E27FC236}">
                <a16:creationId xmlns:a16="http://schemas.microsoft.com/office/drawing/2014/main" id="{8DBAD88C-A90C-4CF7-BE62-981CCA715D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4546" y="3015951"/>
            <a:ext cx="7492681" cy="3610240"/>
          </a:xfrm>
          <a:prstGeom prst="rect">
            <a:avLst/>
          </a:prstGeom>
        </p:spPr>
      </p:pic>
    </p:spTree>
    <p:extLst>
      <p:ext uri="{BB962C8B-B14F-4D97-AF65-F5344CB8AC3E}">
        <p14:creationId xmlns:p14="http://schemas.microsoft.com/office/powerpoint/2010/main" val="1665237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36CAB1F-557E-4FA4-81CC-DC491EF83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A065953-3D69-4CD4-80C3-DF10DEB4C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0"/>
            <a:ext cx="8104091" cy="6857571"/>
          </a:xfrm>
          <a:prstGeom prst="rect">
            <a:avLst/>
          </a:prstGeom>
          <a:gradFill>
            <a:gsLst>
              <a:gs pos="0">
                <a:schemeClr val="accent1">
                  <a:lumMod val="75000"/>
                </a:schemeClr>
              </a:gs>
              <a:gs pos="100000">
                <a:srgbClr val="000000"/>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AB36DB5-F10D-4EDB-87E2-ECB9301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74250" y="627728"/>
            <a:ext cx="4355593" cy="8104092"/>
          </a:xfrm>
          <a:prstGeom prst="rect">
            <a:avLst/>
          </a:prstGeom>
          <a:gradFill>
            <a:gsLst>
              <a:gs pos="0">
                <a:schemeClr val="accent1">
                  <a:lumMod val="50000"/>
                </a:schemeClr>
              </a:gs>
              <a:gs pos="91000">
                <a:schemeClr val="tx2">
                  <a:lumMod val="50000"/>
                  <a:alpha val="1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46F195D-95DC-419E-BBC1-E2B601A60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1"/>
            <a:ext cx="7646891" cy="6858001"/>
          </a:xfrm>
          <a:prstGeom prst="rect">
            <a:avLst/>
          </a:prstGeom>
          <a:gradFill>
            <a:gsLst>
              <a:gs pos="41000">
                <a:schemeClr val="accent1">
                  <a:lumMod val="75000"/>
                  <a:alpha val="52000"/>
                </a:schemeClr>
              </a:gs>
              <a:gs pos="95000">
                <a:srgbClr val="000000">
                  <a:alpha val="6800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5550980-2AB6-4DE5-86DD-064ADF160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2501118"/>
            <a:ext cx="8091784" cy="4331436"/>
          </a:xfrm>
          <a:prstGeom prst="rect">
            <a:avLst/>
          </a:prstGeom>
          <a:gradFill>
            <a:gsLst>
              <a:gs pos="0">
                <a:srgbClr val="000000">
                  <a:alpha val="16000"/>
                </a:srgbClr>
              </a:gs>
              <a:gs pos="91000">
                <a:schemeClr val="accent1">
                  <a:alpha val="3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F4B167-8E82-4458-AE55-88B683EBF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595" y="-3"/>
            <a:ext cx="8091784" cy="6857999"/>
          </a:xfrm>
          <a:prstGeom prst="rect">
            <a:avLst/>
          </a:prstGeom>
          <a:gradFill>
            <a:gsLst>
              <a:gs pos="0">
                <a:schemeClr val="accent1">
                  <a:lumMod val="75000"/>
                  <a:alpha val="6000"/>
                </a:schemeClr>
              </a:gs>
              <a:gs pos="99000">
                <a:srgbClr val="000000">
                  <a:alpha val="57000"/>
                </a:srgb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5993D72-5628-4E5E-BB9F-96066414E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2101742" y="699966"/>
            <a:ext cx="5121259" cy="5458067"/>
          </a:xfrm>
          <a:prstGeom prst="ellipse">
            <a:avLst/>
          </a:prstGeom>
          <a:gradFill>
            <a:gsLst>
              <a:gs pos="3000">
                <a:schemeClr val="accent1">
                  <a:lumMod val="50000"/>
                  <a:alpha val="0"/>
                </a:schemeClr>
              </a:gs>
              <a:gs pos="100000">
                <a:schemeClr val="accent1">
                  <a:lumMod val="60000"/>
                  <a:lumOff val="40000"/>
                  <a:alpha val="17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5B811FA-5AC5-4507-A1A3-70A5A1A47B16}"/>
              </a:ext>
            </a:extLst>
          </p:cNvPr>
          <p:cNvSpPr>
            <a:spLocks noGrp="1"/>
          </p:cNvSpPr>
          <p:nvPr>
            <p:ph type="title"/>
          </p:nvPr>
        </p:nvSpPr>
        <p:spPr>
          <a:xfrm>
            <a:off x="1169125" y="2920878"/>
            <a:ext cx="5853227" cy="2992576"/>
          </a:xfrm>
        </p:spPr>
        <p:txBody>
          <a:bodyPr vert="horz" lIns="91440" tIns="45720" rIns="91440" bIns="45720" rtlCol="0" anchor="t">
            <a:normAutofit/>
          </a:bodyPr>
          <a:lstStyle/>
          <a:p>
            <a:r>
              <a:rPr lang="en-US" sz="4800">
                <a:solidFill>
                  <a:srgbClr val="FFFFFF"/>
                </a:solidFill>
              </a:rPr>
              <a:t>Results</a:t>
            </a:r>
          </a:p>
        </p:txBody>
      </p:sp>
      <p:pic>
        <p:nvPicPr>
          <p:cNvPr id="4" name="Picture 3" descr="Light bulb on yellow background with sketched light beams and cord">
            <a:extLst>
              <a:ext uri="{FF2B5EF4-FFF2-40B4-BE49-F238E27FC236}">
                <a16:creationId xmlns:a16="http://schemas.microsoft.com/office/drawing/2014/main" id="{44C2BC8A-51B8-438D-9B25-837351826D30}"/>
              </a:ext>
            </a:extLst>
          </p:cNvPr>
          <p:cNvPicPr>
            <a:picLocks noChangeAspect="1"/>
          </p:cNvPicPr>
          <p:nvPr/>
        </p:nvPicPr>
        <p:blipFill rotWithShape="1">
          <a:blip r:embed="rId2"/>
          <a:srcRect l="53746" r="9488"/>
          <a:stretch/>
        </p:blipFill>
        <p:spPr>
          <a:xfrm>
            <a:off x="8104092" y="10"/>
            <a:ext cx="4099858" cy="6857990"/>
          </a:xfrm>
          <a:prstGeom prst="rect">
            <a:avLst/>
          </a:prstGeom>
        </p:spPr>
      </p:pic>
    </p:spTree>
    <p:extLst>
      <p:ext uri="{BB962C8B-B14F-4D97-AF65-F5344CB8AC3E}">
        <p14:creationId xmlns:p14="http://schemas.microsoft.com/office/powerpoint/2010/main" val="25318772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E17E911-875F-4DE5-8699-99D9F1805A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EC05F-FE4E-4E4E-A511-34314F71FFA0}"/>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Results</a:t>
            </a:r>
          </a:p>
        </p:txBody>
      </p:sp>
      <p:sp>
        <p:nvSpPr>
          <p:cNvPr id="3" name="Content Placeholder 2">
            <a:extLst>
              <a:ext uri="{FF2B5EF4-FFF2-40B4-BE49-F238E27FC236}">
                <a16:creationId xmlns:a16="http://schemas.microsoft.com/office/drawing/2014/main" id="{FD8EFC33-6DC6-43E8-B611-46812C57A995}"/>
              </a:ext>
            </a:extLst>
          </p:cNvPr>
          <p:cNvSpPr>
            <a:spLocks noGrp="1"/>
          </p:cNvSpPr>
          <p:nvPr>
            <p:ph idx="1"/>
          </p:nvPr>
        </p:nvSpPr>
        <p:spPr>
          <a:xfrm>
            <a:off x="4581727" y="649480"/>
            <a:ext cx="3025303" cy="5546047"/>
          </a:xfrm>
        </p:spPr>
        <p:txBody>
          <a:bodyPr anchor="ctr">
            <a:normAutofit/>
          </a:bodyPr>
          <a:lstStyle/>
          <a:p>
            <a:pPr marL="0" indent="0">
              <a:buNone/>
            </a:pPr>
            <a:r>
              <a:rPr lang="en-US" sz="2000"/>
              <a:t>The clustering model clusters the neighborhoods in San Jose and also provides a label. We can merge the label result into the most common venue matrix in chapter 4.1. Then we can see the features of each cluster. The below is the map plot of the clustering</a:t>
            </a:r>
          </a:p>
        </p:txBody>
      </p:sp>
      <p:pic>
        <p:nvPicPr>
          <p:cNvPr id="5" name="Picture 4" descr="Map&#10;&#10;Description automatically generated">
            <a:extLst>
              <a:ext uri="{FF2B5EF4-FFF2-40B4-BE49-F238E27FC236}">
                <a16:creationId xmlns:a16="http://schemas.microsoft.com/office/drawing/2014/main" id="{51CA4CF0-A9C9-4345-A9C9-65A0F17344D2}"/>
              </a:ext>
            </a:extLst>
          </p:cNvPr>
          <p:cNvPicPr>
            <a:picLocks noChangeAspect="1"/>
          </p:cNvPicPr>
          <p:nvPr/>
        </p:nvPicPr>
        <p:blipFill rotWithShape="1">
          <a:blip r:embed="rId2">
            <a:extLst>
              <a:ext uri="{28A0092B-C50C-407E-A947-70E740481C1C}">
                <a14:useLocalDpi xmlns:a14="http://schemas.microsoft.com/office/drawing/2010/main" val="0"/>
              </a:ext>
            </a:extLst>
          </a:blip>
          <a:srcRect l="15909" r="30515"/>
          <a:stretch/>
        </p:blipFill>
        <p:spPr>
          <a:xfrm>
            <a:off x="8109502" y="10"/>
            <a:ext cx="4082498" cy="6857990"/>
          </a:xfrm>
          <a:prstGeom prst="rect">
            <a:avLst/>
          </a:prstGeom>
        </p:spPr>
      </p:pic>
    </p:spTree>
    <p:extLst>
      <p:ext uri="{BB962C8B-B14F-4D97-AF65-F5344CB8AC3E}">
        <p14:creationId xmlns:p14="http://schemas.microsoft.com/office/powerpoint/2010/main" val="38604003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AB7E4E2-418A-4A78-8131-C12707D13108}"/>
              </a:ext>
            </a:extLst>
          </p:cNvPr>
          <p:cNvSpPr>
            <a:spLocks noGrp="1"/>
          </p:cNvSpPr>
          <p:nvPr>
            <p:ph type="title"/>
          </p:nvPr>
        </p:nvSpPr>
        <p:spPr>
          <a:xfrm>
            <a:off x="4162567" y="818984"/>
            <a:ext cx="6714699" cy="3178689"/>
          </a:xfrm>
        </p:spPr>
        <p:txBody>
          <a:bodyPr vert="horz" lIns="91440" tIns="45720" rIns="91440" bIns="45720" rtlCol="0" anchor="b">
            <a:normAutofit/>
          </a:bodyPr>
          <a:lstStyle/>
          <a:p>
            <a:r>
              <a:rPr lang="en-US" sz="4800" kern="1200">
                <a:solidFill>
                  <a:srgbClr val="FFFFFF"/>
                </a:solidFill>
                <a:latin typeface="+mj-lt"/>
                <a:ea typeface="+mj-ea"/>
                <a:cs typeface="+mj-cs"/>
              </a:rPr>
              <a:t>Discussion</a:t>
            </a:r>
          </a:p>
        </p:txBody>
      </p:sp>
      <p:sp>
        <p:nvSpPr>
          <p:cNvPr id="21" name="Rectangle 20">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68065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4D8B06-E7B0-4962-915B-126EEB26A288}"/>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Discussion</a:t>
            </a:r>
          </a:p>
        </p:txBody>
      </p:sp>
      <p:sp>
        <p:nvSpPr>
          <p:cNvPr id="3" name="Content Placeholder 2">
            <a:extLst>
              <a:ext uri="{FF2B5EF4-FFF2-40B4-BE49-F238E27FC236}">
                <a16:creationId xmlns:a16="http://schemas.microsoft.com/office/drawing/2014/main" id="{A6D88C39-259A-4D2E-B048-32A85D2645CE}"/>
              </a:ext>
            </a:extLst>
          </p:cNvPr>
          <p:cNvSpPr>
            <a:spLocks noGrp="1"/>
          </p:cNvSpPr>
          <p:nvPr>
            <p:ph idx="1"/>
          </p:nvPr>
        </p:nvSpPr>
        <p:spPr>
          <a:xfrm>
            <a:off x="4810259" y="649480"/>
            <a:ext cx="6555347" cy="5546047"/>
          </a:xfrm>
        </p:spPr>
        <p:txBody>
          <a:bodyPr anchor="ctr">
            <a:normAutofit/>
          </a:bodyPr>
          <a:lstStyle/>
          <a:p>
            <a:pPr marL="0" indent="0">
              <a:buNone/>
            </a:pPr>
            <a:r>
              <a:rPr lang="en-US" sz="1700"/>
              <a:t>The cluster result shows San Jose city is a kind of 'average' city. The first cluster contains most of the neighborhoods. And all the neighborhoods in the first cluster has at least one kind of restaurant in its most 3 common venue. And the rest venues with high degree is coffee shop, grocery store, mall and so on. It indicates that the shopping trend is very high in this kind of neighborhood. The overall conclusion is that cluster one is the most suitable one for starting a restaurant. Within a close look at the neighborhoods, we recommend Alviso, Berryessa, Burbank, Downtown Histroic District, Downtown San Jose, East San Jose, Evergreen and South San Jose. The second cluster is actually not very suitable for the restaurant since most interesting venues in this area are construction and landscaping company, music store and nail salon. The third cluster is also not very suitable for the restaurant since the interesting venues are recreation center and nail salon. It has some restaurant but the most common venues are not showing the neighborhood has large trend on shopping and dining. The fourth cluster also not suitable for restaurant since the most common venues are baseball field, accessories store, music venue and so on. All of the venues has no relation ship with restaurant at all. </a:t>
            </a:r>
          </a:p>
        </p:txBody>
      </p:sp>
    </p:spTree>
    <p:extLst>
      <p:ext uri="{BB962C8B-B14F-4D97-AF65-F5344CB8AC3E}">
        <p14:creationId xmlns:p14="http://schemas.microsoft.com/office/powerpoint/2010/main" val="3231960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D124C5-5442-4569-9582-1F2DBCBC5BA3}"/>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Conclusion</a:t>
            </a:r>
          </a:p>
        </p:txBody>
      </p:sp>
      <p:sp>
        <p:nvSpPr>
          <p:cNvPr id="3" name="Content Placeholder 2">
            <a:extLst>
              <a:ext uri="{FF2B5EF4-FFF2-40B4-BE49-F238E27FC236}">
                <a16:creationId xmlns:a16="http://schemas.microsoft.com/office/drawing/2014/main" id="{F5FEC7F1-5CD4-4333-BE16-6BE445C85777}"/>
              </a:ext>
            </a:extLst>
          </p:cNvPr>
          <p:cNvSpPr>
            <a:spLocks noGrp="1"/>
          </p:cNvSpPr>
          <p:nvPr>
            <p:ph idx="1"/>
          </p:nvPr>
        </p:nvSpPr>
        <p:spPr>
          <a:xfrm>
            <a:off x="4810259" y="649480"/>
            <a:ext cx="6555347" cy="5546047"/>
          </a:xfrm>
        </p:spPr>
        <p:txBody>
          <a:bodyPr anchor="ctr">
            <a:normAutofit/>
          </a:bodyPr>
          <a:lstStyle/>
          <a:p>
            <a:pPr marL="0" indent="0">
              <a:buNone/>
            </a:pPr>
            <a:r>
              <a:rPr lang="en-US" sz="2000"/>
              <a:t>In this project, the neighborhoods of San Jose, California has been successfully analyzed and we use the result to determine the best place to start a new restaurant. Based on the analysis result, the neighborhoods in cluster one are recommend. However, since the cluster one contains a large number of neighborhoods, a more detailed analysis can also conducted based on the interest of stake holders and investors.</a:t>
            </a:r>
          </a:p>
        </p:txBody>
      </p:sp>
    </p:spTree>
    <p:extLst>
      <p:ext uri="{BB962C8B-B14F-4D97-AF65-F5344CB8AC3E}">
        <p14:creationId xmlns:p14="http://schemas.microsoft.com/office/powerpoint/2010/main" val="5380048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6FA72F3-19CA-459B-85A2-C55A99A9C463}"/>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Thank You!</a:t>
            </a:r>
          </a:p>
        </p:txBody>
      </p:sp>
      <p:pic>
        <p:nvPicPr>
          <p:cNvPr id="6" name="Graphic 5" descr="Smiling Face with No Fill">
            <a:extLst>
              <a:ext uri="{FF2B5EF4-FFF2-40B4-BE49-F238E27FC236}">
                <a16:creationId xmlns:a16="http://schemas.microsoft.com/office/drawing/2014/main" id="{EC29D0F0-658A-4708-936E-EC17F9030A3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153510" y="467208"/>
            <a:ext cx="5923584" cy="5923584"/>
          </a:xfrm>
          <a:prstGeom prst="rect">
            <a:avLst/>
          </a:prstGeom>
        </p:spPr>
      </p:pic>
    </p:spTree>
    <p:extLst>
      <p:ext uri="{BB962C8B-B14F-4D97-AF65-F5344CB8AC3E}">
        <p14:creationId xmlns:p14="http://schemas.microsoft.com/office/powerpoint/2010/main" val="365368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71F8BA3-F2AE-48B3-B033-B8367C838901}"/>
              </a:ext>
            </a:extLst>
          </p:cNvPr>
          <p:cNvSpPr>
            <a:spLocks noGrp="1"/>
          </p:cNvSpPr>
          <p:nvPr>
            <p:ph type="title"/>
          </p:nvPr>
        </p:nvSpPr>
        <p:spPr>
          <a:xfrm>
            <a:off x="826396" y="586855"/>
            <a:ext cx="4230100" cy="3387497"/>
          </a:xfrm>
        </p:spPr>
        <p:txBody>
          <a:bodyPr anchor="b">
            <a:normAutofit/>
          </a:bodyPr>
          <a:lstStyle/>
          <a:p>
            <a:pPr algn="r"/>
            <a:r>
              <a:rPr lang="en-US" sz="4000">
                <a:solidFill>
                  <a:srgbClr val="FFFFFF"/>
                </a:solidFill>
              </a:rPr>
              <a:t>Introduction </a:t>
            </a:r>
          </a:p>
        </p:txBody>
      </p:sp>
      <p:sp>
        <p:nvSpPr>
          <p:cNvPr id="3" name="Content Placeholder 2">
            <a:extLst>
              <a:ext uri="{FF2B5EF4-FFF2-40B4-BE49-F238E27FC236}">
                <a16:creationId xmlns:a16="http://schemas.microsoft.com/office/drawing/2014/main" id="{CDFFC118-925C-48CF-84E2-8CBC1ED9581D}"/>
              </a:ext>
            </a:extLst>
          </p:cNvPr>
          <p:cNvSpPr>
            <a:spLocks noGrp="1"/>
          </p:cNvSpPr>
          <p:nvPr>
            <p:ph idx="1"/>
          </p:nvPr>
        </p:nvSpPr>
        <p:spPr>
          <a:xfrm>
            <a:off x="6503158" y="649480"/>
            <a:ext cx="4862447" cy="5546047"/>
          </a:xfrm>
        </p:spPr>
        <p:txBody>
          <a:bodyPr anchor="ctr">
            <a:normAutofit/>
          </a:bodyPr>
          <a:lstStyle/>
          <a:p>
            <a:pPr marL="0" indent="0">
              <a:buNone/>
            </a:pPr>
            <a:r>
              <a:rPr lang="en-US" sz="2000"/>
              <a:t>San Jose, California, located in the center of Silicon Valley, is the largest city in Northern California by both population and area. With an estimated 2019 population of 1,021,795, it is the third-most populous city in California (after Los Angeles and San Diego) and the tenth-most populous in the United States. Located in the center of the Santa Clara Valley, on the southern shore of San Francisco Bay, San Jose covers an area of 179.97 square miles.</a:t>
            </a:r>
          </a:p>
        </p:txBody>
      </p:sp>
    </p:spTree>
    <p:extLst>
      <p:ext uri="{BB962C8B-B14F-4D97-AF65-F5344CB8AC3E}">
        <p14:creationId xmlns:p14="http://schemas.microsoft.com/office/powerpoint/2010/main" val="227228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84148DB-192D-4025-BD01-FBE5F272290B}"/>
              </a:ext>
            </a:extLst>
          </p:cNvPr>
          <p:cNvPicPr>
            <a:picLocks noChangeAspect="1"/>
          </p:cNvPicPr>
          <p:nvPr/>
        </p:nvPicPr>
        <p:blipFill rotWithShape="1">
          <a:blip r:embed="rId3"/>
          <a:srcRect l="31453" r="23780"/>
          <a:stretch/>
        </p:blipFill>
        <p:spPr>
          <a:xfrm>
            <a:off x="2522356"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5C82C16-99C5-4CB5-A361-B6BDB73FD28B}"/>
              </a:ext>
            </a:extLst>
          </p:cNvPr>
          <p:cNvSpPr>
            <a:spLocks noGrp="1"/>
          </p:cNvSpPr>
          <p:nvPr>
            <p:ph idx="1"/>
          </p:nvPr>
        </p:nvSpPr>
        <p:spPr>
          <a:xfrm>
            <a:off x="838200" y="2434201"/>
            <a:ext cx="3822189" cy="3742762"/>
          </a:xfrm>
        </p:spPr>
        <p:txBody>
          <a:bodyPr>
            <a:normAutofit/>
          </a:bodyPr>
          <a:lstStyle/>
          <a:p>
            <a:pPr marL="0" indent="0">
              <a:buNone/>
            </a:pPr>
            <a:r>
              <a:rPr lang="en-US" sz="1700"/>
              <a:t>The large concentration of high-technology engineering, computer and microprocessor companies around San Jose has led the area to be known as Silicon Valley. And this also led the San Jose has a large variety of immigrations and different kind of restaurant across all the city. The diversity of the population of the city has also brought in a vast diversity in food. To start a new restaurant, it is very import to do a careful analysis of the neighborhoods in San Jose and find the best area, which is the main topic in this project and also the business problem we will solve.</a:t>
            </a:r>
          </a:p>
        </p:txBody>
      </p:sp>
    </p:spTree>
    <p:extLst>
      <p:ext uri="{BB962C8B-B14F-4D97-AF65-F5344CB8AC3E}">
        <p14:creationId xmlns:p14="http://schemas.microsoft.com/office/powerpoint/2010/main" val="3773786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3468042-E5BE-486B-9514-ED637A290A03}"/>
              </a:ext>
            </a:extLst>
          </p:cNvPr>
          <p:cNvSpPr>
            <a:spLocks noGrp="1"/>
          </p:cNvSpPr>
          <p:nvPr>
            <p:ph type="title"/>
          </p:nvPr>
        </p:nvSpPr>
        <p:spPr>
          <a:xfrm>
            <a:off x="826396" y="586855"/>
            <a:ext cx="4230100" cy="3387497"/>
          </a:xfrm>
        </p:spPr>
        <p:txBody>
          <a:bodyPr anchor="b">
            <a:normAutofit/>
          </a:bodyPr>
          <a:lstStyle/>
          <a:p>
            <a:pPr algn="r"/>
            <a:r>
              <a:rPr lang="en-US" sz="4000">
                <a:solidFill>
                  <a:srgbClr val="FFFFFF"/>
                </a:solidFill>
              </a:rPr>
              <a:t>Business Problem</a:t>
            </a:r>
          </a:p>
        </p:txBody>
      </p:sp>
      <p:sp>
        <p:nvSpPr>
          <p:cNvPr id="3" name="Content Placeholder 2">
            <a:extLst>
              <a:ext uri="{FF2B5EF4-FFF2-40B4-BE49-F238E27FC236}">
                <a16:creationId xmlns:a16="http://schemas.microsoft.com/office/drawing/2014/main" id="{31DBCABB-6D6F-4B59-BF33-4BB65FF7AAD3}"/>
              </a:ext>
            </a:extLst>
          </p:cNvPr>
          <p:cNvSpPr>
            <a:spLocks noGrp="1"/>
          </p:cNvSpPr>
          <p:nvPr>
            <p:ph idx="1"/>
          </p:nvPr>
        </p:nvSpPr>
        <p:spPr>
          <a:xfrm>
            <a:off x="6503158" y="649480"/>
            <a:ext cx="4862447" cy="5546047"/>
          </a:xfrm>
        </p:spPr>
        <p:txBody>
          <a:bodyPr anchor="ctr">
            <a:normAutofit/>
          </a:bodyPr>
          <a:lstStyle/>
          <a:p>
            <a:pPr marL="0" indent="0">
              <a:buNone/>
            </a:pPr>
            <a:r>
              <a:rPr lang="en-US" sz="2000"/>
              <a:t>Our client is an investor and entrepreneur who is plan to start a new restaurant in San Jose. He approached us to study the neighborhoods in San Jose and suggest a location of area which would be in best interest of the business. Our goal is to extract and analysis the data of all the neighborhoods of San Jose, using machine learning techniques and provide a suggestion of locate to start a new restaurant. </a:t>
            </a:r>
          </a:p>
        </p:txBody>
      </p:sp>
    </p:spTree>
    <p:extLst>
      <p:ext uri="{BB962C8B-B14F-4D97-AF65-F5344CB8AC3E}">
        <p14:creationId xmlns:p14="http://schemas.microsoft.com/office/powerpoint/2010/main" val="2919428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36CAB1F-557E-4FA4-81CC-DC491EF83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A065953-3D69-4CD4-80C3-DF10DEB4C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0"/>
            <a:ext cx="8104091" cy="6857571"/>
          </a:xfrm>
          <a:prstGeom prst="rect">
            <a:avLst/>
          </a:prstGeom>
          <a:gradFill>
            <a:gsLst>
              <a:gs pos="0">
                <a:schemeClr val="accent1">
                  <a:lumMod val="75000"/>
                </a:schemeClr>
              </a:gs>
              <a:gs pos="100000">
                <a:srgbClr val="000000"/>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AB36DB5-F10D-4EDB-87E2-ECB9301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74250" y="627728"/>
            <a:ext cx="4355593" cy="8104092"/>
          </a:xfrm>
          <a:prstGeom prst="rect">
            <a:avLst/>
          </a:prstGeom>
          <a:gradFill>
            <a:gsLst>
              <a:gs pos="0">
                <a:schemeClr val="accent1">
                  <a:lumMod val="50000"/>
                </a:schemeClr>
              </a:gs>
              <a:gs pos="91000">
                <a:schemeClr val="tx2">
                  <a:lumMod val="50000"/>
                  <a:alpha val="1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46F195D-95DC-419E-BBC1-E2B601A60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1"/>
            <a:ext cx="7646891" cy="6858001"/>
          </a:xfrm>
          <a:prstGeom prst="rect">
            <a:avLst/>
          </a:prstGeom>
          <a:gradFill>
            <a:gsLst>
              <a:gs pos="41000">
                <a:schemeClr val="accent1">
                  <a:lumMod val="75000"/>
                  <a:alpha val="52000"/>
                </a:schemeClr>
              </a:gs>
              <a:gs pos="95000">
                <a:srgbClr val="000000">
                  <a:alpha val="6800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5550980-2AB6-4DE5-86DD-064ADF160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2501118"/>
            <a:ext cx="8091784" cy="4331436"/>
          </a:xfrm>
          <a:prstGeom prst="rect">
            <a:avLst/>
          </a:prstGeom>
          <a:gradFill>
            <a:gsLst>
              <a:gs pos="0">
                <a:srgbClr val="000000">
                  <a:alpha val="16000"/>
                </a:srgbClr>
              </a:gs>
              <a:gs pos="91000">
                <a:schemeClr val="accent1">
                  <a:alpha val="3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DF4B167-8E82-4458-AE55-88B683EBF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595" y="-3"/>
            <a:ext cx="8091784" cy="6857999"/>
          </a:xfrm>
          <a:prstGeom prst="rect">
            <a:avLst/>
          </a:prstGeom>
          <a:gradFill>
            <a:gsLst>
              <a:gs pos="0">
                <a:schemeClr val="accent1">
                  <a:lumMod val="75000"/>
                  <a:alpha val="6000"/>
                </a:schemeClr>
              </a:gs>
              <a:gs pos="99000">
                <a:srgbClr val="000000">
                  <a:alpha val="57000"/>
                </a:srgb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55993D72-5628-4E5E-BB9F-96066414E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2101742" y="699966"/>
            <a:ext cx="5121259" cy="5458067"/>
          </a:xfrm>
          <a:prstGeom prst="ellipse">
            <a:avLst/>
          </a:prstGeom>
          <a:gradFill>
            <a:gsLst>
              <a:gs pos="3000">
                <a:schemeClr val="accent1">
                  <a:lumMod val="50000"/>
                  <a:alpha val="0"/>
                </a:schemeClr>
              </a:gs>
              <a:gs pos="100000">
                <a:schemeClr val="accent1">
                  <a:lumMod val="60000"/>
                  <a:lumOff val="40000"/>
                  <a:alpha val="17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FE655AB-9B18-4D9F-999C-1A30F6B81B70}"/>
              </a:ext>
            </a:extLst>
          </p:cNvPr>
          <p:cNvSpPr>
            <a:spLocks noGrp="1"/>
          </p:cNvSpPr>
          <p:nvPr>
            <p:ph type="title"/>
          </p:nvPr>
        </p:nvSpPr>
        <p:spPr>
          <a:xfrm>
            <a:off x="1169125" y="2920878"/>
            <a:ext cx="5853227" cy="2992576"/>
          </a:xfrm>
        </p:spPr>
        <p:txBody>
          <a:bodyPr vert="horz" lIns="91440" tIns="45720" rIns="91440" bIns="45720" rtlCol="0" anchor="t">
            <a:normAutofit/>
          </a:bodyPr>
          <a:lstStyle/>
          <a:p>
            <a:r>
              <a:rPr lang="en-US" sz="4800">
                <a:solidFill>
                  <a:srgbClr val="FFFFFF"/>
                </a:solidFill>
              </a:rPr>
              <a:t>Data</a:t>
            </a:r>
          </a:p>
        </p:txBody>
      </p:sp>
      <p:pic>
        <p:nvPicPr>
          <p:cNvPr id="5" name="Picture 4" descr="Magnifying glass showing decling performance">
            <a:extLst>
              <a:ext uri="{FF2B5EF4-FFF2-40B4-BE49-F238E27FC236}">
                <a16:creationId xmlns:a16="http://schemas.microsoft.com/office/drawing/2014/main" id="{F0E43DBA-3956-4E05-B606-9FC5D9911F16}"/>
              </a:ext>
            </a:extLst>
          </p:cNvPr>
          <p:cNvPicPr>
            <a:picLocks noChangeAspect="1"/>
          </p:cNvPicPr>
          <p:nvPr/>
        </p:nvPicPr>
        <p:blipFill rotWithShape="1">
          <a:blip r:embed="rId2"/>
          <a:srcRect l="14766" r="45329" b="-1"/>
          <a:stretch/>
        </p:blipFill>
        <p:spPr>
          <a:xfrm>
            <a:off x="8104092" y="10"/>
            <a:ext cx="4099858" cy="6857990"/>
          </a:xfrm>
          <a:prstGeom prst="rect">
            <a:avLst/>
          </a:prstGeom>
        </p:spPr>
      </p:pic>
    </p:spTree>
    <p:extLst>
      <p:ext uri="{BB962C8B-B14F-4D97-AF65-F5344CB8AC3E}">
        <p14:creationId xmlns:p14="http://schemas.microsoft.com/office/powerpoint/2010/main" val="11325608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CF989C-B137-4C79-B722-CD3071D7961E}"/>
              </a:ext>
            </a:extLst>
          </p:cNvPr>
          <p:cNvSpPr>
            <a:spLocks noGrp="1"/>
          </p:cNvSpPr>
          <p:nvPr>
            <p:ph type="title"/>
          </p:nvPr>
        </p:nvSpPr>
        <p:spPr>
          <a:xfrm>
            <a:off x="466722" y="586855"/>
            <a:ext cx="3201366" cy="3387497"/>
          </a:xfrm>
        </p:spPr>
        <p:txBody>
          <a:bodyPr anchor="b">
            <a:normAutofit/>
          </a:bodyPr>
          <a:lstStyle/>
          <a:p>
            <a:pPr algn="r"/>
            <a:br>
              <a:rPr lang="en-US" sz="4000" dirty="0">
                <a:solidFill>
                  <a:srgbClr val="FFFFFF"/>
                </a:solidFill>
              </a:rPr>
            </a:br>
            <a:r>
              <a:rPr lang="en-US" sz="4000" dirty="0">
                <a:solidFill>
                  <a:srgbClr val="FFFFFF"/>
                </a:solidFill>
              </a:rPr>
              <a:t>N</a:t>
            </a:r>
            <a:r>
              <a:rPr lang="en-US" altLang="zh-CN" sz="4000" dirty="0">
                <a:solidFill>
                  <a:srgbClr val="FFFFFF"/>
                </a:solidFill>
              </a:rPr>
              <a:t>eighborhood Data</a:t>
            </a:r>
            <a:endParaRPr lang="en-US" sz="4000" dirty="0">
              <a:solidFill>
                <a:srgbClr val="FFFFFF"/>
              </a:solidFill>
            </a:endParaRPr>
          </a:p>
        </p:txBody>
      </p:sp>
      <p:sp>
        <p:nvSpPr>
          <p:cNvPr id="3" name="Content Placeholder 2">
            <a:extLst>
              <a:ext uri="{FF2B5EF4-FFF2-40B4-BE49-F238E27FC236}">
                <a16:creationId xmlns:a16="http://schemas.microsoft.com/office/drawing/2014/main" id="{59A0FA4F-DCCE-4AFE-9117-DB76456601C1}"/>
              </a:ext>
            </a:extLst>
          </p:cNvPr>
          <p:cNvSpPr>
            <a:spLocks noGrp="1"/>
          </p:cNvSpPr>
          <p:nvPr>
            <p:ph idx="1"/>
          </p:nvPr>
        </p:nvSpPr>
        <p:spPr>
          <a:xfrm>
            <a:off x="4581727" y="649480"/>
            <a:ext cx="3025303" cy="5546047"/>
          </a:xfrm>
        </p:spPr>
        <p:txBody>
          <a:bodyPr anchor="ctr">
            <a:normAutofit/>
          </a:bodyPr>
          <a:lstStyle/>
          <a:p>
            <a:pPr marL="0" indent="0">
              <a:buNone/>
            </a:pPr>
            <a:r>
              <a:rPr lang="en-US" sz="2000" dirty="0"/>
              <a:t>The neighborhood data includes all the neighborhood name. This information can be easily find in the </a:t>
            </a:r>
            <a:r>
              <a:rPr lang="en-US" sz="2000" dirty="0" err="1"/>
              <a:t>wikipedia</a:t>
            </a:r>
            <a:r>
              <a:rPr lang="en-US" sz="2000" dirty="0"/>
              <a:t> page</a:t>
            </a:r>
          </a:p>
        </p:txBody>
      </p:sp>
      <p:pic>
        <p:nvPicPr>
          <p:cNvPr id="5" name="Picture 4" descr="Graphical user interface, application&#10;&#10;Description automatically generated">
            <a:extLst>
              <a:ext uri="{FF2B5EF4-FFF2-40B4-BE49-F238E27FC236}">
                <a16:creationId xmlns:a16="http://schemas.microsoft.com/office/drawing/2014/main" id="{191A20BF-1670-4114-A6C8-363D2B6592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09502" y="1126756"/>
            <a:ext cx="3615776" cy="4616367"/>
          </a:xfrm>
          <a:prstGeom prst="rect">
            <a:avLst/>
          </a:prstGeom>
        </p:spPr>
      </p:pic>
    </p:spTree>
    <p:extLst>
      <p:ext uri="{BB962C8B-B14F-4D97-AF65-F5344CB8AC3E}">
        <p14:creationId xmlns:p14="http://schemas.microsoft.com/office/powerpoint/2010/main" val="1717801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C6B5652-C661-4C58-B937-F0F490F7FC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B936867-6407-43FB-9DE6-1B0879D0CB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CD0B258-678B-4A8C-894F-848AF24A19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a:extLst>
              <a:ext uri="{FF2B5EF4-FFF2-40B4-BE49-F238E27FC236}">
                <a16:creationId xmlns:a16="http://schemas.microsoft.com/office/drawing/2014/main" id="{C8D58395-74AF-401A-AF2F-76B6FCF71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9" name="Rectangle 38">
            <a:extLst>
              <a:ext uri="{FF2B5EF4-FFF2-40B4-BE49-F238E27FC236}">
                <a16:creationId xmlns:a16="http://schemas.microsoft.com/office/drawing/2014/main" id="{2F003F3F-F118-41D2-AA3F-74DB0D1970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6241CE-B3AA-400D-8B8D-46CBCB7968F3}"/>
              </a:ext>
            </a:extLst>
          </p:cNvPr>
          <p:cNvSpPr>
            <a:spLocks noGrp="1"/>
          </p:cNvSpPr>
          <p:nvPr>
            <p:ph type="title"/>
          </p:nvPr>
        </p:nvSpPr>
        <p:spPr>
          <a:xfrm>
            <a:off x="806825" y="457201"/>
            <a:ext cx="2844800" cy="3588870"/>
          </a:xfrm>
        </p:spPr>
        <p:txBody>
          <a:bodyPr anchor="b">
            <a:normAutofit/>
          </a:bodyPr>
          <a:lstStyle/>
          <a:p>
            <a:pPr algn="r"/>
            <a:r>
              <a:rPr lang="en-US" sz="3700">
                <a:solidFill>
                  <a:srgbClr val="FFFFFF"/>
                </a:solidFill>
              </a:rPr>
              <a:t>Geographical Coordinates</a:t>
            </a:r>
          </a:p>
        </p:txBody>
      </p:sp>
      <p:sp>
        <p:nvSpPr>
          <p:cNvPr id="7" name="Content Placeholder 6">
            <a:extLst>
              <a:ext uri="{FF2B5EF4-FFF2-40B4-BE49-F238E27FC236}">
                <a16:creationId xmlns:a16="http://schemas.microsoft.com/office/drawing/2014/main" id="{6C507FB9-B6C7-4FF0-A4C2-D1DED3283DF0}"/>
              </a:ext>
            </a:extLst>
          </p:cNvPr>
          <p:cNvSpPr>
            <a:spLocks noGrp="1"/>
          </p:cNvSpPr>
          <p:nvPr>
            <p:ph idx="1"/>
          </p:nvPr>
        </p:nvSpPr>
        <p:spPr>
          <a:xfrm>
            <a:off x="4649245" y="669363"/>
            <a:ext cx="3290579" cy="5534211"/>
          </a:xfrm>
        </p:spPr>
        <p:txBody>
          <a:bodyPr anchor="ctr">
            <a:normAutofit/>
          </a:bodyPr>
          <a:lstStyle/>
          <a:p>
            <a:pPr marL="0" indent="0">
              <a:buNone/>
            </a:pPr>
            <a:r>
              <a:rPr lang="en-US" sz="2000"/>
              <a:t>We will use the Geopy library in python to get all the geographical information. The geographical coordinates is very important for map plotting during the project. Here is the example data after pulling out all the geographical coordinates. </a:t>
            </a:r>
          </a:p>
        </p:txBody>
      </p:sp>
      <p:pic>
        <p:nvPicPr>
          <p:cNvPr id="11" name="Picture 10" descr="Map&#10;&#10;Description automatically generated">
            <a:extLst>
              <a:ext uri="{FF2B5EF4-FFF2-40B4-BE49-F238E27FC236}">
                <a16:creationId xmlns:a16="http://schemas.microsoft.com/office/drawing/2014/main" id="{157CB2BC-F90F-4849-8944-4821C7B639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67859" y="901747"/>
            <a:ext cx="2823586" cy="2378871"/>
          </a:xfrm>
          <a:prstGeom prst="rect">
            <a:avLst/>
          </a:prstGeom>
        </p:spPr>
      </p:pic>
      <p:pic>
        <p:nvPicPr>
          <p:cNvPr id="9" name="Picture 8" descr="Table&#10;&#10;Description automatically generated">
            <a:extLst>
              <a:ext uri="{FF2B5EF4-FFF2-40B4-BE49-F238E27FC236}">
                <a16:creationId xmlns:a16="http://schemas.microsoft.com/office/drawing/2014/main" id="{8F39CBC0-8A77-4F04-BC34-56DA483B85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2651" y="3589863"/>
            <a:ext cx="2534001" cy="2395235"/>
          </a:xfrm>
          <a:prstGeom prst="rect">
            <a:avLst/>
          </a:prstGeom>
        </p:spPr>
      </p:pic>
    </p:spTree>
    <p:extLst>
      <p:ext uri="{BB962C8B-B14F-4D97-AF65-F5344CB8AC3E}">
        <p14:creationId xmlns:p14="http://schemas.microsoft.com/office/powerpoint/2010/main" val="2778657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E17E911-875F-4DE5-8699-99D9F1805A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2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1A01F7-9BBC-44B6-ACDD-5957086D3C31}"/>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Venue Data </a:t>
            </a:r>
          </a:p>
        </p:txBody>
      </p:sp>
      <p:sp>
        <p:nvSpPr>
          <p:cNvPr id="3" name="Content Placeholder 2">
            <a:extLst>
              <a:ext uri="{FF2B5EF4-FFF2-40B4-BE49-F238E27FC236}">
                <a16:creationId xmlns:a16="http://schemas.microsoft.com/office/drawing/2014/main" id="{906FE752-480B-4F1C-8408-1BAFB46D48CC}"/>
              </a:ext>
            </a:extLst>
          </p:cNvPr>
          <p:cNvSpPr>
            <a:spLocks noGrp="1"/>
          </p:cNvSpPr>
          <p:nvPr>
            <p:ph idx="1"/>
          </p:nvPr>
        </p:nvSpPr>
        <p:spPr>
          <a:xfrm>
            <a:off x="4581727" y="649481"/>
            <a:ext cx="7143551" cy="2779520"/>
          </a:xfrm>
        </p:spPr>
        <p:txBody>
          <a:bodyPr anchor="ctr">
            <a:normAutofit/>
          </a:bodyPr>
          <a:lstStyle/>
          <a:p>
            <a:pPr marL="0" indent="0">
              <a:buNone/>
            </a:pPr>
            <a:r>
              <a:rPr lang="en-US" sz="2000" dirty="0"/>
              <a:t>The venue data will be pulled from the </a:t>
            </a:r>
            <a:r>
              <a:rPr lang="en-US" sz="2000" dirty="0" err="1"/>
              <a:t>FourSquare</a:t>
            </a:r>
            <a:r>
              <a:rPr lang="en-US" sz="2000" dirty="0"/>
              <a:t> API. The main query type we will use is explore. And the result information will be used for data clustering. Here is an example of the Venue data for one neighborhood.</a:t>
            </a:r>
          </a:p>
        </p:txBody>
      </p:sp>
      <p:pic>
        <p:nvPicPr>
          <p:cNvPr id="9" name="Picture 8" descr="Graphical user interface&#10;&#10;Description automatically generated with medium confidence">
            <a:extLst>
              <a:ext uri="{FF2B5EF4-FFF2-40B4-BE49-F238E27FC236}">
                <a16:creationId xmlns:a16="http://schemas.microsoft.com/office/drawing/2014/main" id="{EDCF33AD-D093-45B3-B022-6FD846B1BC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4546" y="3311231"/>
            <a:ext cx="7572842" cy="1192530"/>
          </a:xfrm>
          <a:prstGeom prst="rect">
            <a:avLst/>
          </a:prstGeom>
        </p:spPr>
      </p:pic>
    </p:spTree>
    <p:extLst>
      <p:ext uri="{BB962C8B-B14F-4D97-AF65-F5344CB8AC3E}">
        <p14:creationId xmlns:p14="http://schemas.microsoft.com/office/powerpoint/2010/main" val="4502499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36CAB1F-557E-4FA4-81CC-DC491EF83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A065953-3D69-4CD4-80C3-DF10DEB4C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0"/>
            <a:ext cx="8104091" cy="6857571"/>
          </a:xfrm>
          <a:prstGeom prst="rect">
            <a:avLst/>
          </a:prstGeom>
          <a:gradFill>
            <a:gsLst>
              <a:gs pos="0">
                <a:schemeClr val="accent1">
                  <a:lumMod val="75000"/>
                </a:schemeClr>
              </a:gs>
              <a:gs pos="100000">
                <a:srgbClr val="000000"/>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AB36DB5-F10D-4EDB-87E2-ECB9301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74250" y="627728"/>
            <a:ext cx="4355593" cy="8104092"/>
          </a:xfrm>
          <a:prstGeom prst="rect">
            <a:avLst/>
          </a:prstGeom>
          <a:gradFill>
            <a:gsLst>
              <a:gs pos="0">
                <a:schemeClr val="accent1">
                  <a:lumMod val="50000"/>
                </a:schemeClr>
              </a:gs>
              <a:gs pos="91000">
                <a:schemeClr val="tx2">
                  <a:lumMod val="50000"/>
                  <a:alpha val="1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46F195D-95DC-419E-BBC1-E2B601A60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1"/>
            <a:ext cx="7646891" cy="6858001"/>
          </a:xfrm>
          <a:prstGeom prst="rect">
            <a:avLst/>
          </a:prstGeom>
          <a:gradFill>
            <a:gsLst>
              <a:gs pos="41000">
                <a:schemeClr val="accent1">
                  <a:lumMod val="75000"/>
                  <a:alpha val="52000"/>
                </a:schemeClr>
              </a:gs>
              <a:gs pos="95000">
                <a:srgbClr val="000000">
                  <a:alpha val="6800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5550980-2AB6-4DE5-86DD-064ADF160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2501118"/>
            <a:ext cx="8091784" cy="4331436"/>
          </a:xfrm>
          <a:prstGeom prst="rect">
            <a:avLst/>
          </a:prstGeom>
          <a:gradFill>
            <a:gsLst>
              <a:gs pos="0">
                <a:srgbClr val="000000">
                  <a:alpha val="16000"/>
                </a:srgbClr>
              </a:gs>
              <a:gs pos="91000">
                <a:schemeClr val="accent1">
                  <a:alpha val="3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F4B167-8E82-4458-AE55-88B683EBF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595" y="-3"/>
            <a:ext cx="8091784" cy="6857999"/>
          </a:xfrm>
          <a:prstGeom prst="rect">
            <a:avLst/>
          </a:prstGeom>
          <a:gradFill>
            <a:gsLst>
              <a:gs pos="0">
                <a:schemeClr val="accent1">
                  <a:lumMod val="75000"/>
                  <a:alpha val="6000"/>
                </a:schemeClr>
              </a:gs>
              <a:gs pos="99000">
                <a:srgbClr val="000000">
                  <a:alpha val="57000"/>
                </a:srgb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5993D72-5628-4E5E-BB9F-96066414E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2101742" y="699966"/>
            <a:ext cx="5121259" cy="5458067"/>
          </a:xfrm>
          <a:prstGeom prst="ellipse">
            <a:avLst/>
          </a:prstGeom>
          <a:gradFill>
            <a:gsLst>
              <a:gs pos="3000">
                <a:schemeClr val="accent1">
                  <a:lumMod val="50000"/>
                  <a:alpha val="0"/>
                </a:schemeClr>
              </a:gs>
              <a:gs pos="100000">
                <a:schemeClr val="accent1">
                  <a:lumMod val="60000"/>
                  <a:lumOff val="40000"/>
                  <a:alpha val="17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A476B1B-B631-44ED-B0C9-0F76BC86DD38}"/>
              </a:ext>
            </a:extLst>
          </p:cNvPr>
          <p:cNvSpPr>
            <a:spLocks noGrp="1"/>
          </p:cNvSpPr>
          <p:nvPr>
            <p:ph type="title"/>
          </p:nvPr>
        </p:nvSpPr>
        <p:spPr>
          <a:xfrm>
            <a:off x="1169125" y="2920878"/>
            <a:ext cx="5853227" cy="2992576"/>
          </a:xfrm>
        </p:spPr>
        <p:txBody>
          <a:bodyPr vert="horz" lIns="91440" tIns="45720" rIns="91440" bIns="45720" rtlCol="0" anchor="t">
            <a:normAutofit/>
          </a:bodyPr>
          <a:lstStyle/>
          <a:p>
            <a:r>
              <a:rPr lang="en-US" sz="4800">
                <a:solidFill>
                  <a:srgbClr val="FFFFFF"/>
                </a:solidFill>
              </a:rPr>
              <a:t>Methodology</a:t>
            </a:r>
          </a:p>
        </p:txBody>
      </p:sp>
      <p:pic>
        <p:nvPicPr>
          <p:cNvPr id="4" name="Picture 3" descr="Complex maths formulae on a blackboard">
            <a:extLst>
              <a:ext uri="{FF2B5EF4-FFF2-40B4-BE49-F238E27FC236}">
                <a16:creationId xmlns:a16="http://schemas.microsoft.com/office/drawing/2014/main" id="{0898940A-6AEB-4B1B-8260-36EA64979B41}"/>
              </a:ext>
            </a:extLst>
          </p:cNvPr>
          <p:cNvPicPr>
            <a:picLocks noChangeAspect="1"/>
          </p:cNvPicPr>
          <p:nvPr/>
        </p:nvPicPr>
        <p:blipFill rotWithShape="1">
          <a:blip r:embed="rId2"/>
          <a:srcRect l="35141" r="21217" b="-1"/>
          <a:stretch/>
        </p:blipFill>
        <p:spPr>
          <a:xfrm>
            <a:off x="8104092" y="10"/>
            <a:ext cx="4099858" cy="6857990"/>
          </a:xfrm>
          <a:prstGeom prst="rect">
            <a:avLst/>
          </a:prstGeom>
        </p:spPr>
      </p:pic>
    </p:spTree>
    <p:extLst>
      <p:ext uri="{BB962C8B-B14F-4D97-AF65-F5344CB8AC3E}">
        <p14:creationId xmlns:p14="http://schemas.microsoft.com/office/powerpoint/2010/main" val="3145968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916</Words>
  <Application>Microsoft Office PowerPoint</Application>
  <PresentationFormat>Widescreen</PresentationFormat>
  <Paragraphs>29</Paragraphs>
  <Slides>17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Analysis of the Neighborhoods in San Jose, California for Starting a new Restaurant </vt:lpstr>
      <vt:lpstr>Introduction </vt:lpstr>
      <vt:lpstr>PowerPoint Presentation</vt:lpstr>
      <vt:lpstr>Business Problem</vt:lpstr>
      <vt:lpstr>Data</vt:lpstr>
      <vt:lpstr> Neighborhood Data</vt:lpstr>
      <vt:lpstr>Geographical Coordinates</vt:lpstr>
      <vt:lpstr>Venue Data </vt:lpstr>
      <vt:lpstr>Methodology</vt:lpstr>
      <vt:lpstr>Feature Extraction</vt:lpstr>
      <vt:lpstr>Unsupervised Machine Learning</vt:lpstr>
      <vt:lpstr>Results</vt:lpstr>
      <vt:lpstr>Results</vt:lpstr>
      <vt:lpstr>Discussion</vt:lpstr>
      <vt:lpstr>Discussion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the Neighborhoods in San Jose, California for Starting a new Restaurant </dc:title>
  <dc:creator>Liu Tao</dc:creator>
  <cp:lastModifiedBy>Liu Tao</cp:lastModifiedBy>
  <cp:revision>3</cp:revision>
  <dcterms:created xsi:type="dcterms:W3CDTF">2021-06-07T06:49:51Z</dcterms:created>
  <dcterms:modified xsi:type="dcterms:W3CDTF">2021-06-07T07:03:50Z</dcterms:modified>
</cp:coreProperties>
</file>

<file path=docProps/thumbnail.jpeg>
</file>